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79" r:id="rId4"/>
    <p:sldId id="269" r:id="rId5"/>
    <p:sldId id="271" r:id="rId6"/>
    <p:sldId id="272" r:id="rId7"/>
    <p:sldId id="273" r:id="rId8"/>
    <p:sldId id="274" r:id="rId9"/>
    <p:sldId id="275" r:id="rId10"/>
    <p:sldId id="28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42" autoAdjust="0"/>
    <p:restoredTop sz="94660"/>
  </p:normalViewPr>
  <p:slideViewPr>
    <p:cSldViewPr snapToGrid="0">
      <p:cViewPr varScale="1">
        <p:scale>
          <a:sx n="48" d="100"/>
          <a:sy n="48" d="100"/>
        </p:scale>
        <p:origin x="47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EE21FC8-BF6F-4182-8365-B518DB283D3D}" type="datetimeFigureOut">
              <a:rPr lang="en-US" smtClean="0"/>
              <a:t>11-Feb-20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1300746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E21FC8-BF6F-4182-8365-B518DB283D3D}" type="datetimeFigureOut">
              <a:rPr lang="en-US" smtClean="0"/>
              <a:t>11-Feb-20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564479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E21FC8-BF6F-4182-8365-B518DB283D3D}" type="datetimeFigureOut">
              <a:rPr lang="en-US" smtClean="0"/>
              <a:t>11-Feb-20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301124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E21FC8-BF6F-4182-8365-B518DB283D3D}" type="datetimeFigureOut">
              <a:rPr lang="en-US" smtClean="0"/>
              <a:t>11-Feb-20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288468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E21FC8-BF6F-4182-8365-B518DB283D3D}" type="datetimeFigureOut">
              <a:rPr lang="en-US" smtClean="0"/>
              <a:t>11-Feb-20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159255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EE21FC8-BF6F-4182-8365-B518DB283D3D}" type="datetimeFigureOut">
              <a:rPr lang="en-US" smtClean="0"/>
              <a:t>11-Feb-20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3730880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EE21FC8-BF6F-4182-8365-B518DB283D3D}" type="datetimeFigureOut">
              <a:rPr lang="en-US" smtClean="0"/>
              <a:t>11-Feb-20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2262232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EE21FC8-BF6F-4182-8365-B518DB283D3D}" type="datetimeFigureOut">
              <a:rPr lang="en-US" smtClean="0"/>
              <a:t>11-Feb-20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3616781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E21FC8-BF6F-4182-8365-B518DB283D3D}" type="datetimeFigureOut">
              <a:rPr lang="en-US" smtClean="0"/>
              <a:t>11-Feb-20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709261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E21FC8-BF6F-4182-8365-B518DB283D3D}" type="datetimeFigureOut">
              <a:rPr lang="en-US" smtClean="0"/>
              <a:t>11-Feb-20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2369914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E21FC8-BF6F-4182-8365-B518DB283D3D}" type="datetimeFigureOut">
              <a:rPr lang="en-US" smtClean="0"/>
              <a:t>11-Feb-20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BFE96-B747-4939-A101-6A24C2290A43}" type="slidenum">
              <a:rPr lang="en-US" smtClean="0"/>
              <a:t>‹#›</a:t>
            </a:fld>
            <a:endParaRPr lang="en-US"/>
          </a:p>
        </p:txBody>
      </p:sp>
    </p:spTree>
    <p:extLst>
      <p:ext uri="{BB962C8B-B14F-4D97-AF65-F5344CB8AC3E}">
        <p14:creationId xmlns:p14="http://schemas.microsoft.com/office/powerpoint/2010/main" val="1816281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E21FC8-BF6F-4182-8365-B518DB283D3D}" type="datetimeFigureOut">
              <a:rPr lang="en-US" smtClean="0"/>
              <a:t>11-Feb-20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EBFE96-B747-4939-A101-6A24C2290A43}" type="slidenum">
              <a:rPr lang="en-US" smtClean="0"/>
              <a:t>‹#›</a:t>
            </a:fld>
            <a:endParaRPr lang="en-US"/>
          </a:p>
        </p:txBody>
      </p:sp>
    </p:spTree>
    <p:extLst>
      <p:ext uri="{BB962C8B-B14F-4D97-AF65-F5344CB8AC3E}">
        <p14:creationId xmlns:p14="http://schemas.microsoft.com/office/powerpoint/2010/main" val="2836382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info@esteemosmedical.com" TargetMode="External"/><Relationship Id="rId2" Type="http://schemas.openxmlformats.org/officeDocument/2006/relationships/hyperlink" Target="http://www.ghapo.org/" TargetMode="Externa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hyperlink" Target="http://www.ghapo.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LOOKING BEYOND SCHOOL HOURS</a:t>
            </a:r>
          </a:p>
        </p:txBody>
      </p:sp>
      <p:sp>
        <p:nvSpPr>
          <p:cNvPr id="3" name="Subtitle 2"/>
          <p:cNvSpPr>
            <a:spLocks noGrp="1"/>
          </p:cNvSpPr>
          <p:nvPr>
            <p:ph type="subTitle" idx="1"/>
          </p:nvPr>
        </p:nvSpPr>
        <p:spPr/>
        <p:txBody>
          <a:bodyPr/>
          <a:lstStyle/>
          <a:p>
            <a:r>
              <a:rPr lang="en-US" dirty="0"/>
              <a:t>BY</a:t>
            </a:r>
          </a:p>
          <a:p>
            <a:r>
              <a:rPr lang="en-US" dirty="0" err="1"/>
              <a:t>Dr</a:t>
            </a:r>
            <a:r>
              <a:rPr lang="en-US" dirty="0"/>
              <a:t> (Mrs.) Esther Imogu</a:t>
            </a:r>
          </a:p>
          <a:p>
            <a:r>
              <a:rPr lang="en-US" dirty="0"/>
              <a:t>Executive Director of GHAPO &amp; MD of </a:t>
            </a:r>
            <a:r>
              <a:rPr lang="en-US" dirty="0" err="1"/>
              <a:t>Esteemos</a:t>
            </a:r>
            <a:r>
              <a:rPr lang="en-US" dirty="0"/>
              <a:t> Medical Clinic</a:t>
            </a:r>
          </a:p>
        </p:txBody>
      </p:sp>
    </p:spTree>
    <p:extLst>
      <p:ext uri="{BB962C8B-B14F-4D97-AF65-F5344CB8AC3E}">
        <p14:creationId xmlns:p14="http://schemas.microsoft.com/office/powerpoint/2010/main" val="3165314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F30A9-22A9-4A47-84C7-6A701AAF1367}"/>
              </a:ext>
            </a:extLst>
          </p:cNvPr>
          <p:cNvSpPr>
            <a:spLocks noGrp="1"/>
          </p:cNvSpPr>
          <p:nvPr>
            <p:ph type="title"/>
          </p:nvPr>
        </p:nvSpPr>
        <p:spPr>
          <a:xfrm>
            <a:off x="648929" y="629266"/>
            <a:ext cx="5127031" cy="1676603"/>
          </a:xfrm>
        </p:spPr>
        <p:txBody>
          <a:bodyPr>
            <a:normAutofit/>
          </a:bodyPr>
          <a:lstStyle/>
          <a:p>
            <a:r>
              <a:rPr lang="en-US" dirty="0"/>
              <a:t>For Enquiries: GHAPO </a:t>
            </a:r>
          </a:p>
        </p:txBody>
      </p:sp>
      <p:sp>
        <p:nvSpPr>
          <p:cNvPr id="3" name="Content Placeholder 2">
            <a:extLst>
              <a:ext uri="{FF2B5EF4-FFF2-40B4-BE49-F238E27FC236}">
                <a16:creationId xmlns:a16="http://schemas.microsoft.com/office/drawing/2014/main" id="{C47B1D6D-2A81-442A-9FEC-7F9DA7C06D24}"/>
              </a:ext>
            </a:extLst>
          </p:cNvPr>
          <p:cNvSpPr>
            <a:spLocks noGrp="1"/>
          </p:cNvSpPr>
          <p:nvPr>
            <p:ph idx="1"/>
          </p:nvPr>
        </p:nvSpPr>
        <p:spPr>
          <a:xfrm>
            <a:off x="648930" y="2438400"/>
            <a:ext cx="5127029" cy="3785419"/>
          </a:xfrm>
        </p:spPr>
        <p:txBody>
          <a:bodyPr>
            <a:normAutofit/>
          </a:bodyPr>
          <a:lstStyle/>
          <a:p>
            <a:pPr marL="0" indent="0">
              <a:buNone/>
            </a:pPr>
            <a:r>
              <a:rPr lang="en-US" sz="2200"/>
              <a:t>Website: </a:t>
            </a:r>
            <a:r>
              <a:rPr lang="en-US" sz="2200">
                <a:hlinkClick r:id="rId2"/>
              </a:rPr>
              <a:t>www.ghapo.org</a:t>
            </a:r>
            <a:endParaRPr lang="en-US" sz="2200"/>
          </a:p>
          <a:p>
            <a:pPr marL="0" indent="0">
              <a:buNone/>
            </a:pPr>
            <a:r>
              <a:rPr lang="en-US" sz="2200"/>
              <a:t>Email: </a:t>
            </a:r>
            <a:r>
              <a:rPr lang="en-US" sz="2200">
                <a:hlinkClick r:id="rId3"/>
              </a:rPr>
              <a:t>info@esteemosmedical.com</a:t>
            </a:r>
            <a:endParaRPr lang="en-US" sz="2200"/>
          </a:p>
          <a:p>
            <a:pPr marL="0" indent="0">
              <a:buNone/>
            </a:pPr>
            <a:r>
              <a:rPr lang="en-US" sz="2200"/>
              <a:t>Tel : 08061236736</a:t>
            </a:r>
          </a:p>
          <a:p>
            <a:pPr marL="0" indent="0">
              <a:buNone/>
            </a:pPr>
            <a:r>
              <a:rPr lang="en-US" sz="2200"/>
              <a:t>Whatsapp: +2348080533376</a:t>
            </a:r>
          </a:p>
          <a:p>
            <a:pPr marL="0" indent="0">
              <a:buNone/>
            </a:pPr>
            <a:r>
              <a:rPr lang="en-US" sz="2200"/>
              <a:t>Facebook.com/stepbyghapo</a:t>
            </a:r>
          </a:p>
          <a:p>
            <a:pPr marL="0" indent="0">
              <a:buNone/>
            </a:pPr>
            <a:r>
              <a:rPr lang="en-US" sz="2200"/>
              <a:t>GHAPO Center</a:t>
            </a:r>
          </a:p>
          <a:p>
            <a:pPr marL="0" indent="0">
              <a:buNone/>
            </a:pPr>
            <a:r>
              <a:rPr lang="en-US" sz="2200"/>
              <a:t>Folashade Jacobs Street, Oral Estate, Lekki (By Enyo Petrol station, near Chevron toll gate)</a:t>
            </a:r>
          </a:p>
        </p:txBody>
      </p:sp>
      <p:pic>
        <p:nvPicPr>
          <p:cNvPr id="4" name="Content Placeholder 5" descr="A picture containing room&#10;&#10;Description automatically generated">
            <a:extLst>
              <a:ext uri="{FF2B5EF4-FFF2-40B4-BE49-F238E27FC236}">
                <a16:creationId xmlns:a16="http://schemas.microsoft.com/office/drawing/2014/main" id="{A7DF0CB4-2761-43B4-B0BF-AA9B22E02E6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5181" r="4733" b="-1"/>
          <a:stretch/>
        </p:blipFill>
        <p:spPr>
          <a:xfrm>
            <a:off x="6090613" y="640082"/>
            <a:ext cx="5461724" cy="5577837"/>
          </a:xfrm>
          <a:prstGeom prst="rect">
            <a:avLst/>
          </a:prstGeom>
          <a:effectLst/>
        </p:spPr>
      </p:pic>
    </p:spTree>
    <p:extLst>
      <p:ext uri="{BB962C8B-B14F-4D97-AF65-F5344CB8AC3E}">
        <p14:creationId xmlns:p14="http://schemas.microsoft.com/office/powerpoint/2010/main" val="3401073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FD393-209F-49AD-AC3A-4CBDEFDB21F2}"/>
              </a:ext>
            </a:extLst>
          </p:cNvPr>
          <p:cNvSpPr>
            <a:spLocks noGrp="1"/>
          </p:cNvSpPr>
          <p:nvPr>
            <p:ph type="title"/>
          </p:nvPr>
        </p:nvSpPr>
        <p:spPr/>
        <p:txBody>
          <a:bodyPr/>
          <a:lstStyle/>
          <a:p>
            <a:r>
              <a:rPr lang="en-US" dirty="0"/>
              <a:t>GHAPO (Grassroot Health Aid Promotion Org)</a:t>
            </a:r>
          </a:p>
        </p:txBody>
      </p:sp>
      <p:pic>
        <p:nvPicPr>
          <p:cNvPr id="4" name="Content Placeholder 5" descr="A group of people standing in front of a crowd posing for the camera&#10;&#10;Description automatically generated">
            <a:extLst>
              <a:ext uri="{FF2B5EF4-FFF2-40B4-BE49-F238E27FC236}">
                <a16:creationId xmlns:a16="http://schemas.microsoft.com/office/drawing/2014/main" id="{8864BB2E-F1BC-418D-8E13-1E3D598423E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13015" y="1998559"/>
            <a:ext cx="5182985" cy="3886200"/>
          </a:xfrm>
        </p:spPr>
      </p:pic>
      <p:pic>
        <p:nvPicPr>
          <p:cNvPr id="5" name="Picture 2" descr="ghapo free screening (2)">
            <a:extLst>
              <a:ext uri="{FF2B5EF4-FFF2-40B4-BE49-F238E27FC236}">
                <a16:creationId xmlns:a16="http://schemas.microsoft.com/office/drawing/2014/main" id="{1AEE5E41-FE7B-4329-AD8F-44A669BE20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6277" y="2602522"/>
            <a:ext cx="3845169" cy="33418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7432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31095-961B-4051-AEFB-EF97628A4CC4}"/>
              </a:ext>
            </a:extLst>
          </p:cNvPr>
          <p:cNvSpPr>
            <a:spLocks noGrp="1"/>
          </p:cNvSpPr>
          <p:nvPr>
            <p:ph type="title"/>
          </p:nvPr>
        </p:nvSpPr>
        <p:spPr/>
        <p:txBody>
          <a:bodyPr/>
          <a:lstStyle/>
          <a:p>
            <a:r>
              <a:rPr lang="en-US" dirty="0"/>
              <a:t>STEP (School Teen Empowerment Program)</a:t>
            </a:r>
          </a:p>
        </p:txBody>
      </p:sp>
      <p:pic>
        <p:nvPicPr>
          <p:cNvPr id="4" name="Picture 4" descr="Pictures of students being given girl talk and importance of reading">
            <a:extLst>
              <a:ext uri="{FF2B5EF4-FFF2-40B4-BE49-F238E27FC236}">
                <a16:creationId xmlns:a16="http://schemas.microsoft.com/office/drawing/2014/main" id="{E836BD94-6295-46BC-A09B-D2DBA0B4164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054769" y="2170405"/>
            <a:ext cx="4192838" cy="349316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The GHAPO Summer 2019 WAECGCE Maths tutorial and skills acquisition (4)">
            <a:extLst>
              <a:ext uri="{FF2B5EF4-FFF2-40B4-BE49-F238E27FC236}">
                <a16:creationId xmlns:a16="http://schemas.microsoft.com/office/drawing/2014/main" id="{0068062B-850C-4DE4-BADA-02CFCB1949F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539948" y="2321478"/>
            <a:ext cx="4192838" cy="32180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6098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A3547-409E-4000-9496-9F2ED5B88805}"/>
              </a:ext>
            </a:extLst>
          </p:cNvPr>
          <p:cNvSpPr>
            <a:spLocks noGrp="1"/>
          </p:cNvSpPr>
          <p:nvPr>
            <p:ph type="title"/>
          </p:nvPr>
        </p:nvSpPr>
        <p:spPr/>
        <p:txBody>
          <a:bodyPr/>
          <a:lstStyle/>
          <a:p>
            <a:r>
              <a:rPr lang="en-US" dirty="0"/>
              <a:t>Parental actions that stimulate positive cues</a:t>
            </a:r>
          </a:p>
        </p:txBody>
      </p:sp>
      <p:sp>
        <p:nvSpPr>
          <p:cNvPr id="4" name="Content Placeholder 16">
            <a:extLst>
              <a:ext uri="{FF2B5EF4-FFF2-40B4-BE49-F238E27FC236}">
                <a16:creationId xmlns:a16="http://schemas.microsoft.com/office/drawing/2014/main" id="{2D5297D5-0391-4AAD-8651-3DDC8D4011AD}"/>
              </a:ext>
            </a:extLst>
          </p:cNvPr>
          <p:cNvSpPr txBox="1">
            <a:spLocks/>
          </p:cNvSpPr>
          <p:nvPr/>
        </p:nvSpPr>
        <p:spPr>
          <a:xfrm>
            <a:off x="2748871" y="1871060"/>
            <a:ext cx="8447864" cy="4511079"/>
          </a:xfrm>
          <a:prstGeom prst="roundRect">
            <a:avLst/>
          </a:prstGeom>
          <a:solidFill>
            <a:schemeClr val="bg1">
              <a:lumMod val="85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17"/>
            <a:r>
              <a:rPr lang="en-US" sz="1562" dirty="0"/>
              <a:t>Create a conducive, trusting and safe environment – a little discomfort is acceptable</a:t>
            </a:r>
          </a:p>
          <a:p>
            <a:pPr marL="285717"/>
            <a:r>
              <a:rPr lang="en-US" sz="1562" dirty="0"/>
              <a:t>Assume positive intent, avoid prejudging </a:t>
            </a:r>
            <a:br>
              <a:rPr lang="en-US" sz="1562" dirty="0"/>
            </a:br>
            <a:endParaRPr lang="en-US" sz="1562" dirty="0"/>
          </a:p>
          <a:p>
            <a:pPr marL="285717"/>
            <a:r>
              <a:rPr lang="en-US" sz="1562" dirty="0"/>
              <a:t>Create parameters for expectations that are measurable with consequences</a:t>
            </a:r>
            <a:br>
              <a:rPr lang="en-US" sz="1562" dirty="0"/>
            </a:br>
            <a:endParaRPr lang="en-US" sz="1562" dirty="0"/>
          </a:p>
          <a:p>
            <a:pPr marL="285717"/>
            <a:r>
              <a:rPr lang="en-US" sz="1562" dirty="0"/>
              <a:t>Hold yourself and others accountable for demonstrating acceptable standards of  behavior</a:t>
            </a:r>
            <a:br>
              <a:rPr lang="en-US" sz="1562" dirty="0"/>
            </a:br>
            <a:endParaRPr lang="en-US" sz="1562" dirty="0"/>
          </a:p>
          <a:p>
            <a:pPr marL="285717"/>
            <a:r>
              <a:rPr lang="en-US" sz="1562" dirty="0"/>
              <a:t>Be open, transparent, and willing to make mistakes and accept your imperfection while working to improve,</a:t>
            </a:r>
            <a:br>
              <a:rPr lang="en-US" sz="1562" dirty="0"/>
            </a:br>
            <a:endParaRPr lang="en-US" sz="1562" dirty="0"/>
          </a:p>
          <a:p>
            <a:pPr marL="285717"/>
            <a:r>
              <a:rPr lang="en-US" sz="1562" dirty="0"/>
              <a:t>Embrace the power of humble listening</a:t>
            </a:r>
            <a:br>
              <a:rPr lang="en-US" sz="1562" dirty="0"/>
            </a:br>
            <a:endParaRPr lang="en-US" sz="1562" dirty="0"/>
          </a:p>
          <a:p>
            <a:pPr marL="285717"/>
            <a:r>
              <a:rPr lang="en-US" sz="1562" dirty="0"/>
              <a:t>Commit to having conversations that bridge divides, rather than escalate misunderstandings</a:t>
            </a:r>
          </a:p>
        </p:txBody>
      </p:sp>
      <p:pic>
        <p:nvPicPr>
          <p:cNvPr id="5" name="Picture 2" descr="C:\Users\amkw\Desktop\104047_Brand icons_ppt\Icons\Culture\Blue\Employee_commitment_blue.png">
            <a:extLst>
              <a:ext uri="{FF2B5EF4-FFF2-40B4-BE49-F238E27FC236}">
                <a16:creationId xmlns:a16="http://schemas.microsoft.com/office/drawing/2014/main" id="{E27E9524-7138-4120-9E1A-224620F1314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35480" y="2222030"/>
            <a:ext cx="640080" cy="64008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C:\Users\amkw\Desktop\104047_Brand icons_ppt\Icons\Culture\Blue\Local_partnership_blue.png">
            <a:extLst>
              <a:ext uri="{FF2B5EF4-FFF2-40B4-BE49-F238E27FC236}">
                <a16:creationId xmlns:a16="http://schemas.microsoft.com/office/drawing/2014/main" id="{5C16F444-D7EA-4A44-AB2B-1DC664D7DB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4040" y="4224365"/>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9" descr="C:\Users\amkw\Desktop\104047_Brand icons_ppt\Icons\Category icons - The Chevron Way\Blue\Diversity-inclusion_blue.png">
            <a:extLst>
              <a:ext uri="{FF2B5EF4-FFF2-40B4-BE49-F238E27FC236}">
                <a16:creationId xmlns:a16="http://schemas.microsoft.com/office/drawing/2014/main" id="{29E35761-7750-4C71-9196-F9EFC4ED612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35480" y="5054165"/>
            <a:ext cx="640080" cy="64008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C:\Users\amkw\Desktop\Brand icons_ppt\Icons\People\Blue\Workforce_engagement_blue.png">
            <a:extLst>
              <a:ext uri="{FF2B5EF4-FFF2-40B4-BE49-F238E27FC236}">
                <a16:creationId xmlns:a16="http://schemas.microsoft.com/office/drawing/2014/main" id="{26F2FC48-633F-4678-BCC6-811C3F9559C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4040" y="3210239"/>
            <a:ext cx="780223" cy="7802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7219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5E61C-D5D9-4982-AEC0-24E034E3FB8C}"/>
              </a:ext>
            </a:extLst>
          </p:cNvPr>
          <p:cNvSpPr>
            <a:spLocks noGrp="1"/>
          </p:cNvSpPr>
          <p:nvPr>
            <p:ph type="title"/>
          </p:nvPr>
        </p:nvSpPr>
        <p:spPr/>
        <p:txBody>
          <a:bodyPr/>
          <a:lstStyle/>
          <a:p>
            <a:r>
              <a:rPr lang="en-US" dirty="0"/>
              <a:t>Questions that promote time optimization</a:t>
            </a:r>
          </a:p>
        </p:txBody>
      </p:sp>
      <p:sp>
        <p:nvSpPr>
          <p:cNvPr id="4" name="Content Placeholder 16">
            <a:extLst>
              <a:ext uri="{FF2B5EF4-FFF2-40B4-BE49-F238E27FC236}">
                <a16:creationId xmlns:a16="http://schemas.microsoft.com/office/drawing/2014/main" id="{7F1A1544-0829-4EFB-8606-47466B11BB32}"/>
              </a:ext>
            </a:extLst>
          </p:cNvPr>
          <p:cNvSpPr txBox="1">
            <a:spLocks noGrp="1"/>
          </p:cNvSpPr>
          <p:nvPr>
            <p:ph idx="1"/>
          </p:nvPr>
        </p:nvSpPr>
        <p:spPr>
          <a:xfrm>
            <a:off x="838200" y="1825625"/>
            <a:ext cx="10515600" cy="4351338"/>
          </a:xfrm>
          <a:prstGeom prst="roundRect">
            <a:avLst/>
          </a:prstGeom>
          <a:solidFill>
            <a:schemeClr val="bg1">
              <a:lumMod val="85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17" indent="0">
              <a:buNone/>
            </a:pPr>
            <a:r>
              <a:rPr lang="en-US" sz="1562" dirty="0"/>
              <a:t>On return from secondary school:</a:t>
            </a:r>
            <a:br>
              <a:rPr lang="en-US" sz="1562" dirty="0"/>
            </a:br>
            <a:endParaRPr lang="en-US" sz="1562" dirty="0"/>
          </a:p>
          <a:p>
            <a:pPr marL="285717"/>
            <a:r>
              <a:rPr lang="en-US" sz="1562" dirty="0"/>
              <a:t>How was school today?</a:t>
            </a:r>
            <a:br>
              <a:rPr lang="en-US" sz="1562" dirty="0"/>
            </a:br>
            <a:endParaRPr lang="en-US" sz="1562" dirty="0"/>
          </a:p>
          <a:p>
            <a:pPr marL="285717"/>
            <a:r>
              <a:rPr lang="en-US" sz="1562" dirty="0"/>
              <a:t>Anything happen I need to know?</a:t>
            </a:r>
          </a:p>
          <a:p>
            <a:pPr marL="285717"/>
            <a:r>
              <a:rPr lang="en-US" sz="1562" dirty="0"/>
              <a:t>So, what is your plan now?</a:t>
            </a:r>
            <a:br>
              <a:rPr lang="en-US" sz="1562" dirty="0"/>
            </a:br>
            <a:endParaRPr lang="en-US" sz="1562" dirty="0"/>
          </a:p>
          <a:p>
            <a:pPr marL="57117" indent="0">
              <a:buNone/>
            </a:pPr>
            <a:r>
              <a:rPr lang="en-US" sz="1562" dirty="0"/>
              <a:t>Close to bedtime, on a school night preceding a school day:</a:t>
            </a:r>
          </a:p>
          <a:p>
            <a:pPr marL="285717"/>
            <a:r>
              <a:rPr lang="en-US" sz="1562" dirty="0"/>
              <a:t>Have you completed your homework</a:t>
            </a:r>
          </a:p>
        </p:txBody>
      </p:sp>
    </p:spTree>
    <p:extLst>
      <p:ext uri="{BB962C8B-B14F-4D97-AF65-F5344CB8AC3E}">
        <p14:creationId xmlns:p14="http://schemas.microsoft.com/office/powerpoint/2010/main" val="1561386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00C56-9D8F-4BA3-AC15-9CEF6112F928}"/>
              </a:ext>
            </a:extLst>
          </p:cNvPr>
          <p:cNvSpPr>
            <a:spLocks noGrp="1"/>
          </p:cNvSpPr>
          <p:nvPr>
            <p:ph type="title"/>
          </p:nvPr>
        </p:nvSpPr>
        <p:spPr/>
        <p:txBody>
          <a:bodyPr/>
          <a:lstStyle/>
          <a:p>
            <a:r>
              <a:rPr lang="en-US" dirty="0"/>
              <a:t>Teach you children values that guide them to be good decision makers</a:t>
            </a:r>
          </a:p>
        </p:txBody>
      </p:sp>
      <p:sp>
        <p:nvSpPr>
          <p:cNvPr id="4" name="Content Placeholder 16">
            <a:extLst>
              <a:ext uri="{FF2B5EF4-FFF2-40B4-BE49-F238E27FC236}">
                <a16:creationId xmlns:a16="http://schemas.microsoft.com/office/drawing/2014/main" id="{7A1C8C27-387C-49F5-8655-D30FD4F385ED}"/>
              </a:ext>
            </a:extLst>
          </p:cNvPr>
          <p:cNvSpPr txBox="1">
            <a:spLocks noGrp="1"/>
          </p:cNvSpPr>
          <p:nvPr>
            <p:ph idx="1"/>
          </p:nvPr>
        </p:nvSpPr>
        <p:spPr>
          <a:xfrm>
            <a:off x="838200" y="1825625"/>
            <a:ext cx="10515600" cy="4351338"/>
          </a:xfrm>
          <a:prstGeom prst="roundRect">
            <a:avLst/>
          </a:prstGeom>
          <a:solidFill>
            <a:schemeClr val="bg1">
              <a:lumMod val="85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17"/>
            <a:r>
              <a:rPr lang="en-US" sz="1562" dirty="0"/>
              <a:t>Daily decisions add up</a:t>
            </a:r>
            <a:br>
              <a:rPr lang="en-US" sz="1562" dirty="0"/>
            </a:br>
            <a:endParaRPr lang="en-US" sz="1562" dirty="0"/>
          </a:p>
          <a:p>
            <a:pPr marL="285717"/>
            <a:r>
              <a:rPr lang="en-US" sz="1562" dirty="0"/>
              <a:t>Respect for others, elders, people in superior position, classmates, peoples properties , time</a:t>
            </a:r>
            <a:br>
              <a:rPr lang="en-US" sz="1562" dirty="0"/>
            </a:br>
            <a:endParaRPr lang="en-US" sz="1562" dirty="0"/>
          </a:p>
          <a:p>
            <a:pPr marL="285717"/>
            <a:r>
              <a:rPr lang="en-US" sz="1562" dirty="0"/>
              <a:t>Exhibit exemplary moral values and </a:t>
            </a:r>
            <a:r>
              <a:rPr lang="en-US" sz="1562" dirty="0" err="1"/>
              <a:t>behaviours</a:t>
            </a:r>
            <a:r>
              <a:rPr lang="en-US" sz="1562" dirty="0"/>
              <a:t> that you will be proud of</a:t>
            </a:r>
            <a:br>
              <a:rPr lang="en-US" sz="1562" dirty="0"/>
            </a:br>
            <a:endParaRPr lang="en-US" sz="1562" dirty="0"/>
          </a:p>
          <a:p>
            <a:pPr marL="285717"/>
            <a:r>
              <a:rPr lang="en-US" sz="1562" dirty="0"/>
              <a:t>Educate them on importance of   </a:t>
            </a:r>
            <a:r>
              <a:rPr lang="en-US" sz="1562" dirty="0" err="1"/>
              <a:t>hardwork</a:t>
            </a:r>
            <a:r>
              <a:rPr lang="en-US" sz="1562" dirty="0"/>
              <a:t> and provide examples</a:t>
            </a:r>
            <a:br>
              <a:rPr lang="en-US" sz="1562" dirty="0"/>
            </a:br>
            <a:endParaRPr lang="en-US" sz="1562" dirty="0"/>
          </a:p>
          <a:p>
            <a:pPr marL="285717"/>
            <a:r>
              <a:rPr lang="en-US" sz="1562" dirty="0"/>
              <a:t>Inculcate in them the importance of the influence of God in their life</a:t>
            </a:r>
          </a:p>
          <a:p>
            <a:pPr marL="285717"/>
            <a:r>
              <a:rPr lang="en-US" sz="1562" dirty="0"/>
              <a:t>Avoid procrastination, time waits for no one.</a:t>
            </a:r>
          </a:p>
        </p:txBody>
      </p:sp>
    </p:spTree>
    <p:extLst>
      <p:ext uri="{BB962C8B-B14F-4D97-AF65-F5344CB8AC3E}">
        <p14:creationId xmlns:p14="http://schemas.microsoft.com/office/powerpoint/2010/main" val="1076431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DE96F-612D-42AB-9AB2-2898543D215A}"/>
              </a:ext>
            </a:extLst>
          </p:cNvPr>
          <p:cNvSpPr>
            <a:spLocks noGrp="1"/>
          </p:cNvSpPr>
          <p:nvPr>
            <p:ph type="title"/>
          </p:nvPr>
        </p:nvSpPr>
        <p:spPr/>
        <p:txBody>
          <a:bodyPr/>
          <a:lstStyle/>
          <a:p>
            <a:r>
              <a:rPr lang="en-US" dirty="0"/>
              <a:t>Keys that promote success</a:t>
            </a:r>
          </a:p>
        </p:txBody>
      </p:sp>
      <p:sp>
        <p:nvSpPr>
          <p:cNvPr id="4" name="Content Placeholder 16">
            <a:extLst>
              <a:ext uri="{FF2B5EF4-FFF2-40B4-BE49-F238E27FC236}">
                <a16:creationId xmlns:a16="http://schemas.microsoft.com/office/drawing/2014/main" id="{5CCF6BC3-8F83-426F-8416-DD08905D5F2B}"/>
              </a:ext>
            </a:extLst>
          </p:cNvPr>
          <p:cNvSpPr txBox="1">
            <a:spLocks noGrp="1"/>
          </p:cNvSpPr>
          <p:nvPr>
            <p:ph idx="1"/>
          </p:nvPr>
        </p:nvSpPr>
        <p:spPr>
          <a:xfrm>
            <a:off x="838200" y="1825625"/>
            <a:ext cx="10515600" cy="4351338"/>
          </a:xfrm>
          <a:prstGeom prst="roundRect">
            <a:avLst/>
          </a:prstGeom>
          <a:solidFill>
            <a:schemeClr val="bg1">
              <a:lumMod val="85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17"/>
            <a:r>
              <a:rPr lang="en-US" sz="1562" dirty="0"/>
              <a:t>Your child should know what they know and what they think they know.</a:t>
            </a:r>
            <a:br>
              <a:rPr lang="en-US" sz="1562" dirty="0"/>
            </a:br>
            <a:endParaRPr lang="en-US" sz="1562" dirty="0"/>
          </a:p>
          <a:p>
            <a:pPr marL="285717"/>
            <a:r>
              <a:rPr lang="en-US" sz="1562" dirty="0"/>
              <a:t>Lesson teachers' job is inclusive and not exclusively of homework</a:t>
            </a:r>
            <a:br>
              <a:rPr lang="en-US" sz="1562" dirty="0"/>
            </a:br>
            <a:endParaRPr lang="en-US" sz="1562" dirty="0"/>
          </a:p>
          <a:p>
            <a:pPr marL="285717"/>
            <a:r>
              <a:rPr lang="en-US" sz="1562" dirty="0"/>
              <a:t>Enforce the principle of responsibility through accountability and consequences</a:t>
            </a:r>
            <a:br>
              <a:rPr lang="en-US" sz="1562" dirty="0"/>
            </a:br>
            <a:endParaRPr lang="en-US" sz="1562" dirty="0"/>
          </a:p>
          <a:p>
            <a:pPr marL="285717"/>
            <a:r>
              <a:rPr lang="en-US" sz="1562" dirty="0"/>
              <a:t>Forgiveness as a disciplinary tool</a:t>
            </a:r>
            <a:br>
              <a:rPr lang="en-US" sz="1562" dirty="0"/>
            </a:br>
            <a:endParaRPr lang="en-US" sz="1562" dirty="0"/>
          </a:p>
          <a:p>
            <a:pPr marL="285717"/>
            <a:r>
              <a:rPr lang="en-US" sz="1562" dirty="0"/>
              <a:t>Strive to help your children taste deserved success, it is a great self motivator</a:t>
            </a:r>
          </a:p>
          <a:p>
            <a:pPr marL="285717"/>
            <a:endParaRPr lang="en-US" sz="1562" dirty="0"/>
          </a:p>
          <a:p>
            <a:pPr marL="285717"/>
            <a:r>
              <a:rPr lang="en-US" sz="1562" b="1" i="1" dirty="0"/>
              <a:t>Introduce a reading culture early and select primary school with care.</a:t>
            </a:r>
          </a:p>
          <a:p>
            <a:pPr marL="285717"/>
            <a:r>
              <a:rPr lang="en-US" sz="1562" b="1" i="1" dirty="0"/>
              <a:t>Monitor exposure to social media and android phones</a:t>
            </a:r>
          </a:p>
        </p:txBody>
      </p:sp>
    </p:spTree>
    <p:extLst>
      <p:ext uri="{BB962C8B-B14F-4D97-AF65-F5344CB8AC3E}">
        <p14:creationId xmlns:p14="http://schemas.microsoft.com/office/powerpoint/2010/main" val="3253451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2BE5B-8381-41AF-99C9-BE39958B82B6}"/>
              </a:ext>
            </a:extLst>
          </p:cNvPr>
          <p:cNvSpPr>
            <a:spLocks noGrp="1"/>
          </p:cNvSpPr>
          <p:nvPr>
            <p:ph type="title"/>
          </p:nvPr>
        </p:nvSpPr>
        <p:spPr/>
        <p:txBody>
          <a:bodyPr/>
          <a:lstStyle/>
          <a:p>
            <a:r>
              <a:rPr lang="en-US" dirty="0"/>
              <a:t>Be the one person your child trusts</a:t>
            </a:r>
          </a:p>
        </p:txBody>
      </p:sp>
      <p:sp>
        <p:nvSpPr>
          <p:cNvPr id="4" name="Content Placeholder 16">
            <a:extLst>
              <a:ext uri="{FF2B5EF4-FFF2-40B4-BE49-F238E27FC236}">
                <a16:creationId xmlns:a16="http://schemas.microsoft.com/office/drawing/2014/main" id="{33E642B8-1342-42B8-B440-1AC39EF9D706}"/>
              </a:ext>
            </a:extLst>
          </p:cNvPr>
          <p:cNvSpPr txBox="1">
            <a:spLocks noGrp="1"/>
          </p:cNvSpPr>
          <p:nvPr>
            <p:ph idx="1"/>
          </p:nvPr>
        </p:nvSpPr>
        <p:spPr>
          <a:xfrm>
            <a:off x="838200" y="1825625"/>
            <a:ext cx="10515600" cy="4351338"/>
          </a:xfrm>
          <a:prstGeom prst="roundRect">
            <a:avLst/>
          </a:prstGeom>
          <a:solidFill>
            <a:schemeClr val="bg1">
              <a:lumMod val="85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17"/>
            <a:endParaRPr lang="en-US" sz="1562" dirty="0"/>
          </a:p>
          <a:p>
            <a:pPr marL="285717"/>
            <a:r>
              <a:rPr lang="en-US" sz="1562" dirty="0"/>
              <a:t>Be your child’s advocate</a:t>
            </a:r>
            <a:br>
              <a:rPr lang="en-US" sz="1562" dirty="0"/>
            </a:br>
            <a:endParaRPr lang="en-US" sz="1562" dirty="0"/>
          </a:p>
          <a:p>
            <a:pPr marL="285717"/>
            <a:r>
              <a:rPr lang="en-US" sz="1562" dirty="0"/>
              <a:t>Be willing to express ignorance to learn things that will benefit your child. Information is power</a:t>
            </a:r>
            <a:br>
              <a:rPr lang="en-US" sz="1562" dirty="0"/>
            </a:br>
            <a:endParaRPr lang="en-US" sz="1562" dirty="0"/>
          </a:p>
          <a:p>
            <a:pPr marL="285717"/>
            <a:r>
              <a:rPr lang="en-US" sz="1562" dirty="0"/>
              <a:t>Be part of the decision making process in their subject section SS1</a:t>
            </a:r>
            <a:br>
              <a:rPr lang="en-US" sz="1562" dirty="0"/>
            </a:br>
            <a:endParaRPr lang="en-US" sz="1562" dirty="0"/>
          </a:p>
          <a:p>
            <a:pPr marL="285717"/>
            <a:r>
              <a:rPr lang="en-US" sz="1562" dirty="0"/>
              <a:t>Encourage their abilities but never be </a:t>
            </a:r>
            <a:r>
              <a:rPr lang="en-US" sz="1562" dirty="0" err="1"/>
              <a:t>linded</a:t>
            </a:r>
            <a:r>
              <a:rPr lang="en-US" sz="1562" dirty="0"/>
              <a:t> to their deficiency or faults (wishing it’ absence will not make it disappear)</a:t>
            </a:r>
          </a:p>
          <a:p>
            <a:pPr marL="57117" indent="0">
              <a:buNone/>
            </a:pPr>
            <a:endParaRPr lang="en-US" sz="1562" dirty="0"/>
          </a:p>
        </p:txBody>
      </p:sp>
    </p:spTree>
    <p:extLst>
      <p:ext uri="{BB962C8B-B14F-4D97-AF65-F5344CB8AC3E}">
        <p14:creationId xmlns:p14="http://schemas.microsoft.com/office/powerpoint/2010/main" val="3902849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A03E9-038E-42F2-B884-260B2C300DB0}"/>
              </a:ext>
            </a:extLst>
          </p:cNvPr>
          <p:cNvSpPr>
            <a:spLocks noGrp="1"/>
          </p:cNvSpPr>
          <p:nvPr>
            <p:ph type="title"/>
          </p:nvPr>
        </p:nvSpPr>
        <p:spPr>
          <a:xfrm>
            <a:off x="648929" y="629266"/>
            <a:ext cx="6586491" cy="1676603"/>
          </a:xfrm>
        </p:spPr>
        <p:txBody>
          <a:bodyPr>
            <a:normAutofit/>
          </a:bodyPr>
          <a:lstStyle/>
          <a:p>
            <a:r>
              <a:rPr lang="en-US" dirty="0"/>
              <a:t>Finally</a:t>
            </a:r>
          </a:p>
        </p:txBody>
      </p:sp>
      <p:sp>
        <p:nvSpPr>
          <p:cNvPr id="4" name="Content Placeholder 16">
            <a:extLst>
              <a:ext uri="{FF2B5EF4-FFF2-40B4-BE49-F238E27FC236}">
                <a16:creationId xmlns:a16="http://schemas.microsoft.com/office/drawing/2014/main" id="{607184E6-0863-497E-B9E2-8490FB17EA6E}"/>
              </a:ext>
            </a:extLst>
          </p:cNvPr>
          <p:cNvSpPr txBox="1">
            <a:spLocks noGrp="1"/>
          </p:cNvSpPr>
          <p:nvPr>
            <p:ph idx="1"/>
          </p:nvPr>
        </p:nvSpPr>
        <p:spPr>
          <a:xfrm>
            <a:off x="648930" y="2438400"/>
            <a:ext cx="6586489" cy="3785419"/>
          </a:xfrm>
          <a:prstGeom prst="round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7117" indent="0">
              <a:buNone/>
            </a:pPr>
            <a:r>
              <a:rPr lang="en-US" sz="2400" dirty="0"/>
              <a:t>It is tough and a lot of hard consistent work but nothing good comes easy. The option is to either put the work in now and rest later or create children who become dependents for life and bring us pain in our retirement years. It is in light of this that I wrote this handbook to help teenagers. It is available at</a:t>
            </a:r>
          </a:p>
          <a:p>
            <a:pPr marL="57117" indent="0">
              <a:buNone/>
            </a:pPr>
            <a:r>
              <a:rPr lang="en-US" sz="2400" dirty="0"/>
              <a:t> GHAPO Center, Amazon.com; downloaded from our website </a:t>
            </a:r>
            <a:r>
              <a:rPr lang="en-US" sz="2400" dirty="0">
                <a:hlinkClick r:id="rId2"/>
              </a:rPr>
              <a:t>www.ghapo.org</a:t>
            </a:r>
            <a:r>
              <a:rPr lang="en-US" sz="2400" dirty="0"/>
              <a:t> </a:t>
            </a:r>
          </a:p>
          <a:p>
            <a:pPr marL="57117" indent="0">
              <a:buNone/>
            </a:pPr>
            <a:endParaRPr lang="en-US" sz="2400" dirty="0"/>
          </a:p>
        </p:txBody>
      </p:sp>
      <p:pic>
        <p:nvPicPr>
          <p:cNvPr id="6" name="Picture 5" descr="A screenshot of a cell phone&#10;&#10;Description automatically generated">
            <a:extLst>
              <a:ext uri="{FF2B5EF4-FFF2-40B4-BE49-F238E27FC236}">
                <a16:creationId xmlns:a16="http://schemas.microsoft.com/office/drawing/2014/main" id="{755AB32A-520E-4D3F-B6EC-730E395DE282}"/>
              </a:ext>
            </a:extLst>
          </p:cNvPr>
          <p:cNvPicPr>
            <a:picLocks noChangeAspect="1"/>
          </p:cNvPicPr>
          <p:nvPr/>
        </p:nvPicPr>
        <p:blipFill rotWithShape="1">
          <a:blip r:embed="rId3">
            <a:extLst>
              <a:ext uri="{28A0092B-C50C-407E-A947-70E740481C1C}">
                <a14:useLocalDpi xmlns:a14="http://schemas.microsoft.com/office/drawing/2010/main" val="0"/>
              </a:ext>
            </a:extLst>
          </a:blip>
          <a:srcRect l="2807" r="1990"/>
          <a:stretch/>
        </p:blipFill>
        <p:spPr>
          <a:xfrm>
            <a:off x="7556408" y="10"/>
            <a:ext cx="4635591" cy="6857990"/>
          </a:xfrm>
          <a:prstGeom prst="rect">
            <a:avLst/>
          </a:prstGeom>
          <a:effectLst/>
        </p:spPr>
      </p:pic>
    </p:spTree>
    <p:extLst>
      <p:ext uri="{BB962C8B-B14F-4D97-AF65-F5344CB8AC3E}">
        <p14:creationId xmlns:p14="http://schemas.microsoft.com/office/powerpoint/2010/main" val="2450072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538</Words>
  <Application>Microsoft Office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LOOKING BEYOND SCHOOL HOURS</vt:lpstr>
      <vt:lpstr>GHAPO (Grassroot Health Aid Promotion Org)</vt:lpstr>
      <vt:lpstr>STEP (School Teen Empowerment Program)</vt:lpstr>
      <vt:lpstr>Parental actions that stimulate positive cues</vt:lpstr>
      <vt:lpstr>Questions that promote time optimization</vt:lpstr>
      <vt:lpstr>Teach you children values that guide them to be good decision makers</vt:lpstr>
      <vt:lpstr>Keys that promote success</vt:lpstr>
      <vt:lpstr>Be the one person your child trusts</vt:lpstr>
      <vt:lpstr>Finally</vt:lpstr>
      <vt:lpstr>For Enquiries: GHAPO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LOOKING BEYOND SCHOOL HOURS</dc:title>
  <dc:creator>esther imogu</dc:creator>
  <cp:lastModifiedBy>esther imogu</cp:lastModifiedBy>
  <cp:revision>1</cp:revision>
  <dcterms:created xsi:type="dcterms:W3CDTF">2020-02-11T18:12:34Z</dcterms:created>
  <dcterms:modified xsi:type="dcterms:W3CDTF">2020-02-11T18:13:11Z</dcterms:modified>
</cp:coreProperties>
</file>